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8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p:scale>
          <a:sx n="30" d="100"/>
          <a:sy n="30" d="100"/>
        </p:scale>
        <p:origin x="2320" y="168"/>
      </p:cViewPr>
      <p:guideLst>
        <p:guide orient="horz" pos="11520"/>
        <p:guide pos="86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GB"/>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F3418DC-31F7-C343-8482-7665AFB76B73}"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9885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3418DC-31F7-C343-8482-7665AFB76B73}"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42823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3418DC-31F7-C343-8482-7665AFB76B73}"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3737156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3418DC-31F7-C343-8482-7665AFB76B73}"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224420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GB"/>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F3418DC-31F7-C343-8482-7665AFB76B73}"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378183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F3418DC-31F7-C343-8482-7665AFB76B73}"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238060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GB"/>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GB"/>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F3418DC-31F7-C343-8482-7665AFB76B73}" type="datetimeFigureOut">
              <a:rPr lang="en-US" smtClean="0"/>
              <a:t>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1768802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F3418DC-31F7-C343-8482-7665AFB76B73}" type="datetimeFigureOut">
              <a:rPr lang="en-US" smtClean="0"/>
              <a:t>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112713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3418DC-31F7-C343-8482-7665AFB76B73}" type="datetimeFigureOut">
              <a:rPr lang="en-US" smtClean="0"/>
              <a:t>12/1/19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2357636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GB"/>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GB"/>
              <a:t>Click to edit Master text styles</a:t>
            </a:r>
          </a:p>
        </p:txBody>
      </p:sp>
      <p:sp>
        <p:nvSpPr>
          <p:cNvPr id="5" name="Date Placeholder 4"/>
          <p:cNvSpPr>
            <a:spLocks noGrp="1"/>
          </p:cNvSpPr>
          <p:nvPr>
            <p:ph type="dt" sz="half" idx="10"/>
          </p:nvPr>
        </p:nvSpPr>
        <p:spPr/>
        <p:txBody>
          <a:bodyPr/>
          <a:lstStyle/>
          <a:p>
            <a:fld id="{FF3418DC-31F7-C343-8482-7665AFB76B73}"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3176856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GB"/>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GB"/>
              <a:t>Click to edit Master text styles</a:t>
            </a:r>
          </a:p>
        </p:txBody>
      </p:sp>
      <p:sp>
        <p:nvSpPr>
          <p:cNvPr id="5" name="Date Placeholder 4"/>
          <p:cNvSpPr>
            <a:spLocks noGrp="1"/>
          </p:cNvSpPr>
          <p:nvPr>
            <p:ph type="dt" sz="half" idx="10"/>
          </p:nvPr>
        </p:nvSpPr>
        <p:spPr/>
        <p:txBody>
          <a:bodyPr/>
          <a:lstStyle/>
          <a:p>
            <a:fld id="{FF3418DC-31F7-C343-8482-7665AFB76B73}"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A62A32-7725-D843-A178-4E034CDAF1A0}" type="slidenum">
              <a:rPr lang="en-US" smtClean="0"/>
              <a:t>‹#›</a:t>
            </a:fld>
            <a:endParaRPr lang="en-US"/>
          </a:p>
        </p:txBody>
      </p:sp>
    </p:spTree>
    <p:extLst>
      <p:ext uri="{BB962C8B-B14F-4D97-AF65-F5344CB8AC3E}">
        <p14:creationId xmlns:p14="http://schemas.microsoft.com/office/powerpoint/2010/main" val="32980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FF3418DC-31F7-C343-8482-7665AFB76B73}" type="datetimeFigureOut">
              <a:rPr lang="en-US" smtClean="0"/>
              <a:t>12/1/19</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C5A62A32-7725-D843-A178-4E034CDAF1A0}" type="slidenum">
              <a:rPr lang="en-US" smtClean="0"/>
              <a:t>‹#›</a:t>
            </a:fld>
            <a:endParaRPr lang="en-US"/>
          </a:p>
        </p:txBody>
      </p:sp>
    </p:spTree>
    <p:extLst>
      <p:ext uri="{BB962C8B-B14F-4D97-AF65-F5344CB8AC3E}">
        <p14:creationId xmlns:p14="http://schemas.microsoft.com/office/powerpoint/2010/main" val="1241854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BE626C-3223-9D40-89A3-8AAE9EF606CD}"/>
              </a:ext>
            </a:extLst>
          </p:cNvPr>
          <p:cNvSpPr txBox="1"/>
          <p:nvPr/>
        </p:nvSpPr>
        <p:spPr>
          <a:xfrm>
            <a:off x="8473440" y="495304"/>
            <a:ext cx="9239793" cy="2862322"/>
          </a:xfrm>
          <a:prstGeom prst="rect">
            <a:avLst/>
          </a:prstGeom>
          <a:noFill/>
        </p:spPr>
        <p:txBody>
          <a:bodyPr wrap="square" rtlCol="0">
            <a:spAutoFit/>
          </a:bodyPr>
          <a:lstStyle/>
          <a:p>
            <a:r>
              <a:rPr lang="en-US" sz="18000" b="1" dirty="0">
                <a:solidFill>
                  <a:schemeClr val="accent1">
                    <a:lumMod val="75000"/>
                  </a:schemeClr>
                </a:solidFill>
                <a:latin typeface="Calibri" panose="020F0502020204030204" pitchFamily="34" charset="0"/>
                <a:ea typeface="Hiragino Kaku Gothic Std W8" panose="020B0800000000000000" pitchFamily="34" charset="-128"/>
                <a:cs typeface="Calibri" panose="020F0502020204030204" pitchFamily="34" charset="0"/>
              </a:rPr>
              <a:t>SUPER 11</a:t>
            </a:r>
          </a:p>
        </p:txBody>
      </p:sp>
      <p:sp>
        <p:nvSpPr>
          <p:cNvPr id="5" name="TextBox 4">
            <a:extLst>
              <a:ext uri="{FF2B5EF4-FFF2-40B4-BE49-F238E27FC236}">
                <a16:creationId xmlns:a16="http://schemas.microsoft.com/office/drawing/2014/main" id="{053AA5A3-CE1B-C447-BE68-12B73B6D2DCE}"/>
              </a:ext>
            </a:extLst>
          </p:cNvPr>
          <p:cNvSpPr txBox="1"/>
          <p:nvPr/>
        </p:nvSpPr>
        <p:spPr>
          <a:xfrm>
            <a:off x="0" y="3413939"/>
            <a:ext cx="27432000" cy="769441"/>
          </a:xfrm>
          <a:prstGeom prst="rect">
            <a:avLst/>
          </a:prstGeom>
          <a:noFill/>
        </p:spPr>
        <p:txBody>
          <a:bodyPr wrap="square" rtlCol="0">
            <a:spAutoFit/>
          </a:bodyPr>
          <a:lstStyle/>
          <a:p>
            <a:pPr algn="ctr"/>
            <a:r>
              <a:rPr lang="en-US" sz="4400" b="1" dirty="0" err="1">
                <a:solidFill>
                  <a:schemeClr val="accent1">
                    <a:lumMod val="75000"/>
                  </a:schemeClr>
                </a:solidFill>
              </a:rPr>
              <a:t>Guneet</a:t>
            </a:r>
            <a:r>
              <a:rPr lang="en-US" sz="4400" b="1" dirty="0">
                <a:solidFill>
                  <a:schemeClr val="accent1">
                    <a:lumMod val="75000"/>
                  </a:schemeClr>
                </a:solidFill>
              </a:rPr>
              <a:t> Khosla | Karthik Nama Anil | Pranit Kaul | Prithvi Alva Suresh </a:t>
            </a:r>
          </a:p>
        </p:txBody>
      </p:sp>
      <p:pic>
        <p:nvPicPr>
          <p:cNvPr id="6" name="Picture 5" descr="A close up of a logo&#10;&#10;Description automatically generated">
            <a:extLst>
              <a:ext uri="{FF2B5EF4-FFF2-40B4-BE49-F238E27FC236}">
                <a16:creationId xmlns:a16="http://schemas.microsoft.com/office/drawing/2014/main" id="{7D59117D-291F-6240-8458-F7D59A99C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1469" y="982410"/>
            <a:ext cx="6130832" cy="1346831"/>
          </a:xfrm>
          <a:prstGeom prst="rect">
            <a:avLst/>
          </a:prstGeom>
        </p:spPr>
      </p:pic>
      <p:sp>
        <p:nvSpPr>
          <p:cNvPr id="7" name="TextBox 6">
            <a:extLst>
              <a:ext uri="{FF2B5EF4-FFF2-40B4-BE49-F238E27FC236}">
                <a16:creationId xmlns:a16="http://schemas.microsoft.com/office/drawing/2014/main" id="{495765EB-4922-C444-B328-ABC0503954BF}"/>
              </a:ext>
            </a:extLst>
          </p:cNvPr>
          <p:cNvSpPr txBox="1"/>
          <p:nvPr/>
        </p:nvSpPr>
        <p:spPr>
          <a:xfrm>
            <a:off x="740229" y="4743450"/>
            <a:ext cx="12279085" cy="30162103"/>
          </a:xfrm>
          <a:prstGeom prst="rect">
            <a:avLst/>
          </a:prstGeom>
          <a:noFill/>
        </p:spPr>
        <p:txBody>
          <a:bodyPr wrap="square" rtlCol="0">
            <a:spAutoFit/>
          </a:bodyPr>
          <a:lstStyle/>
          <a:p>
            <a:r>
              <a:rPr lang="en-US" sz="5000" b="1" dirty="0">
                <a:solidFill>
                  <a:schemeClr val="accent1">
                    <a:lumMod val="75000"/>
                  </a:schemeClr>
                </a:solidFill>
              </a:rPr>
              <a:t>Summary</a:t>
            </a:r>
            <a:endParaRPr lang="en-US" sz="5000" dirty="0">
              <a:solidFill>
                <a:schemeClr val="accent1">
                  <a:lumMod val="75000"/>
                </a:schemeClr>
              </a:solidFill>
            </a:endParaRPr>
          </a:p>
          <a:p>
            <a:pPr algn="just"/>
            <a:r>
              <a:rPr lang="en-US" sz="3200" dirty="0"/>
              <a:t>Cricket is a game played between two teams of 11 players on a field at the center of which is a 20-metre pitch with a wicket at each end, each comprising two bails balanced on three stumps. In fantasy sports leagues, users select a set of players to form a team by anticipating the performance of each player in the upcoming match. The participant with the best team wins a reward.</a:t>
            </a:r>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r>
              <a:rPr lang="en-US" sz="4800" b="1" dirty="0">
                <a:solidFill>
                  <a:schemeClr val="accent1">
                    <a:lumMod val="75000"/>
                  </a:schemeClr>
                </a:solidFill>
              </a:rPr>
              <a:t>Problem Statement</a:t>
            </a:r>
          </a:p>
          <a:p>
            <a:pPr algn="just"/>
            <a:r>
              <a:rPr lang="en-IN" sz="3200" dirty="0"/>
              <a:t>We aim to select the best 11 players for a fantasy cricket league from the two playing teams based on past player performance under the specified budget constraints</a:t>
            </a:r>
          </a:p>
          <a:p>
            <a:pPr algn="just"/>
            <a:endParaRPr lang="en-IN" sz="3200" dirty="0"/>
          </a:p>
          <a:p>
            <a:r>
              <a:rPr lang="en-US" sz="4800" b="1" dirty="0">
                <a:solidFill>
                  <a:schemeClr val="accent1">
                    <a:lumMod val="75000"/>
                  </a:schemeClr>
                </a:solidFill>
              </a:rPr>
              <a:t>Motivation</a:t>
            </a:r>
          </a:p>
          <a:p>
            <a:pPr algn="just"/>
            <a:r>
              <a:rPr lang="en-US" sz="3200" dirty="0"/>
              <a:t>Despite the large betting market for Cricket and the growing number of fantasy cricket users, limited research work has been carried out for the Cricket team selection. People spend hours selecting a decent team before each match; we aim to shorten the time spent by automating the analysis, which will also give novices a winning chance in the contests.</a:t>
            </a:r>
          </a:p>
          <a:p>
            <a:endParaRPr lang="en-IN" sz="3200" dirty="0"/>
          </a:p>
          <a:p>
            <a:pPr algn="just"/>
            <a:r>
              <a:rPr lang="en-US" sz="4800" b="1" dirty="0">
                <a:solidFill>
                  <a:schemeClr val="accent1">
                    <a:lumMod val="75000"/>
                  </a:schemeClr>
                </a:solidFill>
              </a:rPr>
              <a:t>Data</a:t>
            </a:r>
          </a:p>
          <a:p>
            <a:pPr algn="just"/>
            <a:r>
              <a:rPr lang="en-IN" sz="3200" dirty="0"/>
              <a:t>Indian Premier League (Cricket) Ball-by-Ball Cricket Data is available on Kaggle comprising the match statistics of all IPL Cricket matches between 2008 and 2017 ball-by-ball. </a:t>
            </a:r>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r>
              <a:rPr lang="en-US" sz="4800" b="1" dirty="0">
                <a:solidFill>
                  <a:schemeClr val="accent1">
                    <a:lumMod val="75000"/>
                  </a:schemeClr>
                </a:solidFill>
              </a:rPr>
              <a:t>Exploratory Data Analysis</a:t>
            </a: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endParaRPr lang="en-US" sz="4800" b="1" dirty="0">
              <a:solidFill>
                <a:schemeClr val="accent1">
                  <a:lumMod val="75000"/>
                </a:schemeClr>
              </a:solidFill>
            </a:endParaRPr>
          </a:p>
          <a:p>
            <a:pPr algn="just"/>
            <a:r>
              <a:rPr lang="en-US" sz="3200" dirty="0"/>
              <a:t>To calculate player utility values, we analyzed player metrics like runs scored, wickets taken, strike rate, bowling economy and many more. We used visualizations to understand the distribution of these metrics.</a:t>
            </a:r>
          </a:p>
          <a:p>
            <a:pPr algn="just"/>
            <a:endParaRPr lang="en-US" sz="3200" b="1" dirty="0">
              <a:solidFill>
                <a:schemeClr val="accent1">
                  <a:lumMod val="75000"/>
                </a:schemeClr>
              </a:solidFill>
            </a:endParaRPr>
          </a:p>
        </p:txBody>
      </p:sp>
      <p:pic>
        <p:nvPicPr>
          <p:cNvPr id="10" name="Picture 9" descr="A group of people on a baseball field&#10;&#10;Description automatically generated">
            <a:extLst>
              <a:ext uri="{FF2B5EF4-FFF2-40B4-BE49-F238E27FC236}">
                <a16:creationId xmlns:a16="http://schemas.microsoft.com/office/drawing/2014/main" id="{440CB4BB-4383-754B-92FC-1F31BFED3679}"/>
              </a:ext>
            </a:extLst>
          </p:cNvPr>
          <p:cNvPicPr>
            <a:picLocks noChangeAspect="1"/>
          </p:cNvPicPr>
          <p:nvPr/>
        </p:nvPicPr>
        <p:blipFill>
          <a:blip r:embed="rId3"/>
          <a:stretch>
            <a:fillRect/>
          </a:stretch>
        </p:blipFill>
        <p:spPr>
          <a:xfrm>
            <a:off x="1365028" y="8532792"/>
            <a:ext cx="10947400" cy="6032500"/>
          </a:xfrm>
          <a:prstGeom prst="rect">
            <a:avLst/>
          </a:prstGeom>
        </p:spPr>
      </p:pic>
      <p:pic>
        <p:nvPicPr>
          <p:cNvPr id="11" name="Picture 10">
            <a:extLst>
              <a:ext uri="{FF2B5EF4-FFF2-40B4-BE49-F238E27FC236}">
                <a16:creationId xmlns:a16="http://schemas.microsoft.com/office/drawing/2014/main" id="{3B1BCCA2-7220-9D4C-A65C-FFBA0CB22C07}"/>
              </a:ext>
            </a:extLst>
          </p:cNvPr>
          <p:cNvPicPr>
            <a:picLocks noChangeAspect="1"/>
          </p:cNvPicPr>
          <p:nvPr/>
        </p:nvPicPr>
        <p:blipFill>
          <a:blip r:embed="rId4"/>
          <a:stretch>
            <a:fillRect/>
          </a:stretch>
        </p:blipFill>
        <p:spPr>
          <a:xfrm>
            <a:off x="1357948" y="11304564"/>
            <a:ext cx="4445000" cy="3175000"/>
          </a:xfrm>
          <a:prstGeom prst="rect">
            <a:avLst/>
          </a:prstGeom>
        </p:spPr>
      </p:pic>
      <p:pic>
        <p:nvPicPr>
          <p:cNvPr id="2" name="Picture 1">
            <a:extLst>
              <a:ext uri="{FF2B5EF4-FFF2-40B4-BE49-F238E27FC236}">
                <a16:creationId xmlns:a16="http://schemas.microsoft.com/office/drawing/2014/main" id="{065156BA-39FF-2244-B4EA-FE5EC49D7C21}"/>
              </a:ext>
            </a:extLst>
          </p:cNvPr>
          <p:cNvPicPr>
            <a:picLocks noChangeAspect="1"/>
          </p:cNvPicPr>
          <p:nvPr/>
        </p:nvPicPr>
        <p:blipFill>
          <a:blip r:embed="rId5"/>
          <a:stretch>
            <a:fillRect/>
          </a:stretch>
        </p:blipFill>
        <p:spPr>
          <a:xfrm>
            <a:off x="623604" y="23525939"/>
            <a:ext cx="1902046" cy="1902046"/>
          </a:xfrm>
          <a:prstGeom prst="rect">
            <a:avLst/>
          </a:prstGeom>
        </p:spPr>
      </p:pic>
      <p:sp>
        <p:nvSpPr>
          <p:cNvPr id="3" name="Rectangle 2">
            <a:extLst>
              <a:ext uri="{FF2B5EF4-FFF2-40B4-BE49-F238E27FC236}">
                <a16:creationId xmlns:a16="http://schemas.microsoft.com/office/drawing/2014/main" id="{E5FD7492-1765-4F49-A97C-D999396E5423}"/>
              </a:ext>
            </a:extLst>
          </p:cNvPr>
          <p:cNvSpPr/>
          <p:nvPr/>
        </p:nvSpPr>
        <p:spPr>
          <a:xfrm>
            <a:off x="2642275" y="23546974"/>
            <a:ext cx="4402554" cy="2862322"/>
          </a:xfrm>
          <a:prstGeom prst="rect">
            <a:avLst/>
          </a:prstGeom>
        </p:spPr>
        <p:txBody>
          <a:bodyPr wrap="square">
            <a:spAutoFit/>
          </a:bodyPr>
          <a:lstStyle/>
          <a:p>
            <a:r>
              <a:rPr lang="en-IN" sz="3600" b="1" dirty="0" err="1">
                <a:solidFill>
                  <a:schemeClr val="accent1">
                    <a:lumMod val="75000"/>
                  </a:schemeClr>
                </a:solidFill>
              </a:rPr>
              <a:t>deliveries.csv</a:t>
            </a:r>
            <a:r>
              <a:rPr lang="en-IN" sz="3600" b="1" dirty="0">
                <a:solidFill>
                  <a:schemeClr val="accent1">
                    <a:lumMod val="75000"/>
                  </a:schemeClr>
                </a:solidFill>
              </a:rPr>
              <a:t> </a:t>
            </a:r>
          </a:p>
          <a:p>
            <a:r>
              <a:rPr lang="en-IN" sz="2800" dirty="0"/>
              <a:t>ball-by-ball data of all the IPL matches including data of the over, batsman, bowler, runs scored, wickets, etc.</a:t>
            </a:r>
          </a:p>
          <a:p>
            <a:r>
              <a:rPr lang="en-US" sz="3200" b="1" dirty="0">
                <a:solidFill>
                  <a:schemeClr val="accent1">
                    <a:lumMod val="75000"/>
                  </a:schemeClr>
                </a:solidFill>
              </a:rPr>
              <a:t>21 columns 150k rows</a:t>
            </a:r>
            <a:endParaRPr lang="en-IN" sz="3200" b="1" dirty="0">
              <a:solidFill>
                <a:schemeClr val="accent1">
                  <a:lumMod val="75000"/>
                </a:schemeClr>
              </a:solidFill>
            </a:endParaRPr>
          </a:p>
        </p:txBody>
      </p:sp>
      <p:pic>
        <p:nvPicPr>
          <p:cNvPr id="14" name="Picture 13">
            <a:extLst>
              <a:ext uri="{FF2B5EF4-FFF2-40B4-BE49-F238E27FC236}">
                <a16:creationId xmlns:a16="http://schemas.microsoft.com/office/drawing/2014/main" id="{54D7C39F-B3B4-1E49-8D78-DF1A5982E335}"/>
              </a:ext>
            </a:extLst>
          </p:cNvPr>
          <p:cNvPicPr>
            <a:picLocks noChangeAspect="1"/>
          </p:cNvPicPr>
          <p:nvPr/>
        </p:nvPicPr>
        <p:blipFill>
          <a:blip r:embed="rId5"/>
          <a:stretch>
            <a:fillRect/>
          </a:stretch>
        </p:blipFill>
        <p:spPr>
          <a:xfrm>
            <a:off x="6940022" y="23525939"/>
            <a:ext cx="1902046" cy="1902046"/>
          </a:xfrm>
          <a:prstGeom prst="rect">
            <a:avLst/>
          </a:prstGeom>
        </p:spPr>
      </p:pic>
      <p:sp>
        <p:nvSpPr>
          <p:cNvPr id="15" name="Rectangle 14">
            <a:extLst>
              <a:ext uri="{FF2B5EF4-FFF2-40B4-BE49-F238E27FC236}">
                <a16:creationId xmlns:a16="http://schemas.microsoft.com/office/drawing/2014/main" id="{8C284504-6FA6-664A-B529-0D274A7989FF}"/>
              </a:ext>
            </a:extLst>
          </p:cNvPr>
          <p:cNvSpPr/>
          <p:nvPr/>
        </p:nvSpPr>
        <p:spPr>
          <a:xfrm>
            <a:off x="8733385" y="23546974"/>
            <a:ext cx="4402554" cy="2492990"/>
          </a:xfrm>
          <a:prstGeom prst="rect">
            <a:avLst/>
          </a:prstGeom>
        </p:spPr>
        <p:txBody>
          <a:bodyPr wrap="square">
            <a:spAutoFit/>
          </a:bodyPr>
          <a:lstStyle/>
          <a:p>
            <a:r>
              <a:rPr lang="en-IN" sz="3600" b="1" dirty="0" err="1">
                <a:solidFill>
                  <a:schemeClr val="accent1">
                    <a:lumMod val="75000"/>
                  </a:schemeClr>
                </a:solidFill>
              </a:rPr>
              <a:t>matches.csv</a:t>
            </a:r>
            <a:r>
              <a:rPr lang="en-IN" sz="3600" b="1" dirty="0">
                <a:solidFill>
                  <a:schemeClr val="accent1">
                    <a:lumMod val="75000"/>
                  </a:schemeClr>
                </a:solidFill>
              </a:rPr>
              <a:t> </a:t>
            </a:r>
          </a:p>
          <a:p>
            <a:r>
              <a:rPr lang="en-IN" sz="2800" dirty="0"/>
              <a:t>details related to the match such as location, contesting teams, umpires, results, etc.</a:t>
            </a:r>
          </a:p>
          <a:p>
            <a:r>
              <a:rPr lang="en-US" sz="3200" b="1" dirty="0">
                <a:solidFill>
                  <a:schemeClr val="accent1">
                    <a:lumMod val="75000"/>
                  </a:schemeClr>
                </a:solidFill>
              </a:rPr>
              <a:t>18 columns 636 rows</a:t>
            </a:r>
            <a:endParaRPr lang="en-IN" sz="3200" b="1" dirty="0">
              <a:solidFill>
                <a:schemeClr val="accent1">
                  <a:lumMod val="75000"/>
                </a:schemeClr>
              </a:solidFill>
            </a:endParaRPr>
          </a:p>
        </p:txBody>
      </p:sp>
      <p:pic>
        <p:nvPicPr>
          <p:cNvPr id="23" name="Picture 22" descr="A close up of a map&#10;&#10;Description automatically generated">
            <a:extLst>
              <a:ext uri="{FF2B5EF4-FFF2-40B4-BE49-F238E27FC236}">
                <a16:creationId xmlns:a16="http://schemas.microsoft.com/office/drawing/2014/main" id="{D5621CD8-3C16-0B4D-A097-AF08F132580E}"/>
              </a:ext>
            </a:extLst>
          </p:cNvPr>
          <p:cNvPicPr>
            <a:picLocks noChangeAspect="1"/>
          </p:cNvPicPr>
          <p:nvPr/>
        </p:nvPicPr>
        <p:blipFill>
          <a:blip r:embed="rId6"/>
          <a:stretch>
            <a:fillRect/>
          </a:stretch>
        </p:blipFill>
        <p:spPr>
          <a:xfrm>
            <a:off x="15072401" y="9510059"/>
            <a:ext cx="10994571" cy="9682062"/>
          </a:xfrm>
          <a:prstGeom prst="rect">
            <a:avLst/>
          </a:prstGeom>
        </p:spPr>
      </p:pic>
      <p:sp>
        <p:nvSpPr>
          <p:cNvPr id="24" name="Rectangle 23">
            <a:extLst>
              <a:ext uri="{FF2B5EF4-FFF2-40B4-BE49-F238E27FC236}">
                <a16:creationId xmlns:a16="http://schemas.microsoft.com/office/drawing/2014/main" id="{022FB46B-7B1E-8E4E-961B-8FB5475F4940}"/>
              </a:ext>
            </a:extLst>
          </p:cNvPr>
          <p:cNvSpPr/>
          <p:nvPr/>
        </p:nvSpPr>
        <p:spPr>
          <a:xfrm>
            <a:off x="14089898" y="4602473"/>
            <a:ext cx="12305856" cy="21328916"/>
          </a:xfrm>
          <a:prstGeom prst="rect">
            <a:avLst/>
          </a:prstGeom>
        </p:spPr>
        <p:txBody>
          <a:bodyPr wrap="square">
            <a:spAutoFit/>
          </a:bodyPr>
          <a:lstStyle/>
          <a:p>
            <a:pPr algn="just"/>
            <a:r>
              <a:rPr lang="en-US" sz="4800" b="1" dirty="0">
                <a:solidFill>
                  <a:schemeClr val="accent1">
                    <a:lumMod val="75000"/>
                  </a:schemeClr>
                </a:solidFill>
              </a:rPr>
              <a:t>Innovations</a:t>
            </a:r>
          </a:p>
          <a:p>
            <a:pPr marL="685800" indent="-685800" algn="just">
              <a:buFont typeface="Arial" panose="020B0604020202020204" pitchFamily="34" charset="0"/>
              <a:buChar char="•"/>
            </a:pPr>
            <a:r>
              <a:rPr lang="en-US" sz="3200" dirty="0"/>
              <a:t>Implemented Integer Linear Programming to select the best performing team with the given budget and gameplay constraints. </a:t>
            </a:r>
          </a:p>
          <a:p>
            <a:pPr marL="685800" indent="-685800" algn="just">
              <a:buFont typeface="Arial" panose="020B0604020202020204" pitchFamily="34" charset="0"/>
              <a:buChar char="•"/>
            </a:pPr>
            <a:r>
              <a:rPr lang="en-US" sz="3200" dirty="0"/>
              <a:t>Modified the minimization methods to account for the imbalance in batting, bowling, wicketkeeping strength while implementing the optimizer.</a:t>
            </a:r>
          </a:p>
          <a:p>
            <a:pPr marL="685800" indent="-685800" algn="just">
              <a:buFont typeface="Arial" panose="020B0604020202020204" pitchFamily="34" charset="0"/>
              <a:buChar char="•"/>
            </a:pPr>
            <a:endParaRPr lang="en-US" sz="3200" dirty="0"/>
          </a:p>
          <a:p>
            <a:pPr algn="just"/>
            <a:r>
              <a:rPr lang="en-US" sz="4800" b="1" dirty="0">
                <a:solidFill>
                  <a:schemeClr val="accent1">
                    <a:lumMod val="75000"/>
                  </a:schemeClr>
                </a:solidFill>
              </a:rPr>
              <a:t>Methodology</a:t>
            </a:r>
            <a:r>
              <a:rPr lang="en-US" sz="4800" b="1" dirty="0"/>
              <a:t> </a:t>
            </a:r>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p>
          <a:p>
            <a:pPr algn="just"/>
            <a:endParaRPr lang="en-US" sz="4800" b="1" dirty="0">
              <a:solidFill>
                <a:schemeClr val="accent1">
                  <a:lumMod val="75000"/>
                </a:schemeClr>
              </a:solidFill>
            </a:endParaRPr>
          </a:p>
          <a:p>
            <a:pPr algn="just"/>
            <a:r>
              <a:rPr lang="en-US" sz="4800" b="1" dirty="0">
                <a:solidFill>
                  <a:schemeClr val="accent1">
                    <a:lumMod val="75000"/>
                  </a:schemeClr>
                </a:solidFill>
              </a:rPr>
              <a:t>Evaluation(</a:t>
            </a:r>
            <a:r>
              <a:rPr lang="en-US" sz="4800" b="1" dirty="0" err="1">
                <a:solidFill>
                  <a:schemeClr val="accent1">
                    <a:lumMod val="75000"/>
                  </a:schemeClr>
                </a:solidFill>
              </a:rPr>
              <a:t>Backtesting</a:t>
            </a:r>
            <a:r>
              <a:rPr lang="en-US" sz="4800" b="1" dirty="0">
                <a:solidFill>
                  <a:schemeClr val="accent1">
                    <a:lumMod val="75000"/>
                  </a:schemeClr>
                </a:solidFill>
              </a:rPr>
              <a:t> Strategy)</a:t>
            </a:r>
          </a:p>
          <a:p>
            <a:pPr algn="just"/>
            <a:r>
              <a:rPr lang="en-US" sz="3200" dirty="0"/>
              <a:t>For testing our Predicted 11 team, we create an Optimal 11 team, that is the best playing 11 as per that match. We calculated the Optimal 11  team after rewarding the players according to the fantasy sports points system for our test data match. According to these results, we have achieved approx</a:t>
            </a:r>
            <a:r>
              <a:rPr lang="en-US" sz="3200" b="1" dirty="0"/>
              <a:t>. </a:t>
            </a:r>
            <a:r>
              <a:rPr lang="en-US" sz="3600" b="1" dirty="0"/>
              <a:t>85%</a:t>
            </a:r>
            <a:r>
              <a:rPr lang="en-US" sz="3200" b="1" dirty="0"/>
              <a:t> </a:t>
            </a:r>
            <a:r>
              <a:rPr lang="en-US" sz="3200" dirty="0"/>
              <a:t>accuracy in predicting the ideal team. Additionally, it was observed that our selected team performed exceptionally well on the test dataset (IPL 2017) and our players achieved a high overall score.</a:t>
            </a:r>
          </a:p>
          <a:p>
            <a:pPr algn="just"/>
            <a:endParaRPr lang="en-US" sz="4800" b="1" dirty="0"/>
          </a:p>
          <a:p>
            <a:pPr algn="just"/>
            <a:r>
              <a:rPr lang="en-US" sz="4800" b="1" dirty="0">
                <a:solidFill>
                  <a:schemeClr val="accent1">
                    <a:lumMod val="75000"/>
                  </a:schemeClr>
                </a:solidFill>
              </a:rPr>
              <a:t>Simulation Results</a:t>
            </a:r>
          </a:p>
        </p:txBody>
      </p:sp>
      <p:pic>
        <p:nvPicPr>
          <p:cNvPr id="26" name="Picture 25">
            <a:extLst>
              <a:ext uri="{FF2B5EF4-FFF2-40B4-BE49-F238E27FC236}">
                <a16:creationId xmlns:a16="http://schemas.microsoft.com/office/drawing/2014/main" id="{78CD00F3-CA7F-6347-B7A7-229E3FB17702}"/>
              </a:ext>
            </a:extLst>
          </p:cNvPr>
          <p:cNvPicPr>
            <a:picLocks noChangeAspect="1"/>
          </p:cNvPicPr>
          <p:nvPr/>
        </p:nvPicPr>
        <p:blipFill>
          <a:blip r:embed="rId7"/>
          <a:stretch>
            <a:fillRect/>
          </a:stretch>
        </p:blipFill>
        <p:spPr>
          <a:xfrm>
            <a:off x="740229" y="27849959"/>
            <a:ext cx="5727213" cy="4343400"/>
          </a:xfrm>
          <a:prstGeom prst="rect">
            <a:avLst/>
          </a:prstGeom>
        </p:spPr>
      </p:pic>
      <p:pic>
        <p:nvPicPr>
          <p:cNvPr id="27" name="Picture 26">
            <a:extLst>
              <a:ext uri="{FF2B5EF4-FFF2-40B4-BE49-F238E27FC236}">
                <a16:creationId xmlns:a16="http://schemas.microsoft.com/office/drawing/2014/main" id="{638CDE0F-BC94-5F48-A0D0-AA2AF93060B3}"/>
              </a:ext>
            </a:extLst>
          </p:cNvPr>
          <p:cNvPicPr>
            <a:picLocks noChangeAspect="1"/>
          </p:cNvPicPr>
          <p:nvPr/>
        </p:nvPicPr>
        <p:blipFill>
          <a:blip r:embed="rId8"/>
          <a:stretch>
            <a:fillRect/>
          </a:stretch>
        </p:blipFill>
        <p:spPr>
          <a:xfrm>
            <a:off x="6680162" y="28227079"/>
            <a:ext cx="6719823" cy="3327400"/>
          </a:xfrm>
          <a:prstGeom prst="rect">
            <a:avLst/>
          </a:prstGeom>
        </p:spPr>
      </p:pic>
      <p:pic>
        <p:nvPicPr>
          <p:cNvPr id="33" name="Picture 32">
            <a:extLst>
              <a:ext uri="{FF2B5EF4-FFF2-40B4-BE49-F238E27FC236}">
                <a16:creationId xmlns:a16="http://schemas.microsoft.com/office/drawing/2014/main" id="{95C38718-5F63-3040-8111-D5D691F31A37}"/>
              </a:ext>
            </a:extLst>
          </p:cNvPr>
          <p:cNvPicPr>
            <a:picLocks noChangeAspect="1"/>
          </p:cNvPicPr>
          <p:nvPr/>
        </p:nvPicPr>
        <p:blipFill>
          <a:blip r:embed="rId9"/>
          <a:stretch>
            <a:fillRect/>
          </a:stretch>
        </p:blipFill>
        <p:spPr>
          <a:xfrm>
            <a:off x="20987085" y="30918083"/>
            <a:ext cx="5821311" cy="4208400"/>
          </a:xfrm>
          <a:prstGeom prst="rect">
            <a:avLst/>
          </a:prstGeom>
        </p:spPr>
      </p:pic>
      <p:pic>
        <p:nvPicPr>
          <p:cNvPr id="34" name="Picture 33">
            <a:extLst>
              <a:ext uri="{FF2B5EF4-FFF2-40B4-BE49-F238E27FC236}">
                <a16:creationId xmlns:a16="http://schemas.microsoft.com/office/drawing/2014/main" id="{21143C8B-04B3-FE44-8BF9-73813BE82069}"/>
              </a:ext>
            </a:extLst>
          </p:cNvPr>
          <p:cNvPicPr>
            <a:picLocks noChangeAspect="1"/>
          </p:cNvPicPr>
          <p:nvPr/>
        </p:nvPicPr>
        <p:blipFill>
          <a:blip r:embed="rId10"/>
          <a:stretch>
            <a:fillRect/>
          </a:stretch>
        </p:blipFill>
        <p:spPr>
          <a:xfrm>
            <a:off x="14458821" y="30875620"/>
            <a:ext cx="5765693" cy="4208400"/>
          </a:xfrm>
          <a:prstGeom prst="rect">
            <a:avLst/>
          </a:prstGeom>
        </p:spPr>
      </p:pic>
      <p:pic>
        <p:nvPicPr>
          <p:cNvPr id="35" name="Picture 34">
            <a:extLst>
              <a:ext uri="{FF2B5EF4-FFF2-40B4-BE49-F238E27FC236}">
                <a16:creationId xmlns:a16="http://schemas.microsoft.com/office/drawing/2014/main" id="{F54E2279-C231-6547-A7BE-64B85E9BF2DD}"/>
              </a:ext>
            </a:extLst>
          </p:cNvPr>
          <p:cNvPicPr>
            <a:picLocks/>
          </p:cNvPicPr>
          <p:nvPr/>
        </p:nvPicPr>
        <p:blipFill>
          <a:blip r:embed="rId11"/>
          <a:stretch>
            <a:fillRect/>
          </a:stretch>
        </p:blipFill>
        <p:spPr>
          <a:xfrm>
            <a:off x="14535515" y="26434183"/>
            <a:ext cx="2880000" cy="3960000"/>
          </a:xfrm>
          <a:prstGeom prst="rect">
            <a:avLst/>
          </a:prstGeom>
        </p:spPr>
      </p:pic>
      <p:pic>
        <p:nvPicPr>
          <p:cNvPr id="36" name="Picture 35">
            <a:extLst>
              <a:ext uri="{FF2B5EF4-FFF2-40B4-BE49-F238E27FC236}">
                <a16:creationId xmlns:a16="http://schemas.microsoft.com/office/drawing/2014/main" id="{D15113EE-73AC-274B-96B2-E329FE70CE9C}"/>
              </a:ext>
            </a:extLst>
          </p:cNvPr>
          <p:cNvPicPr>
            <a:picLocks/>
          </p:cNvPicPr>
          <p:nvPr/>
        </p:nvPicPr>
        <p:blipFill>
          <a:blip r:embed="rId12"/>
          <a:stretch>
            <a:fillRect/>
          </a:stretch>
        </p:blipFill>
        <p:spPr>
          <a:xfrm>
            <a:off x="22013741" y="26441751"/>
            <a:ext cx="3960000" cy="3960000"/>
          </a:xfrm>
          <a:prstGeom prst="rect">
            <a:avLst/>
          </a:prstGeom>
        </p:spPr>
      </p:pic>
      <p:sp>
        <p:nvSpPr>
          <p:cNvPr id="38" name="TextBox 37">
            <a:extLst>
              <a:ext uri="{FF2B5EF4-FFF2-40B4-BE49-F238E27FC236}">
                <a16:creationId xmlns:a16="http://schemas.microsoft.com/office/drawing/2014/main" id="{EE5196C2-1920-3F4B-B3F0-1586D4FCCD78}"/>
              </a:ext>
            </a:extLst>
          </p:cNvPr>
          <p:cNvSpPr txBox="1"/>
          <p:nvPr/>
        </p:nvSpPr>
        <p:spPr>
          <a:xfrm>
            <a:off x="17397110" y="27649484"/>
            <a:ext cx="5045314" cy="1754326"/>
          </a:xfrm>
          <a:prstGeom prst="rect">
            <a:avLst/>
          </a:prstGeom>
          <a:noFill/>
        </p:spPr>
        <p:txBody>
          <a:bodyPr wrap="square" rtlCol="0">
            <a:spAutoFit/>
          </a:bodyPr>
          <a:lstStyle/>
          <a:p>
            <a:pPr algn="ctr"/>
            <a:r>
              <a:rPr lang="en-US" sz="3600" b="1" dirty="0"/>
              <a:t>Match 14 IPL 2017</a:t>
            </a:r>
          </a:p>
          <a:p>
            <a:pPr algn="ctr"/>
            <a:r>
              <a:rPr lang="en-US" sz="3600" b="1" dirty="0"/>
              <a:t>15</a:t>
            </a:r>
            <a:r>
              <a:rPr lang="en-US" sz="3600" b="1" baseline="30000" dirty="0"/>
              <a:t>TH</a:t>
            </a:r>
            <a:r>
              <a:rPr lang="en-US" sz="3600" b="1" dirty="0"/>
              <a:t> April 2017, Saturday</a:t>
            </a:r>
          </a:p>
          <a:p>
            <a:pPr algn="ctr"/>
            <a:r>
              <a:rPr lang="en-US" sz="3600" b="1" dirty="0"/>
              <a:t>Eden Gardens, Kolkata</a:t>
            </a:r>
          </a:p>
        </p:txBody>
      </p:sp>
    </p:spTree>
    <p:extLst>
      <p:ext uri="{BB962C8B-B14F-4D97-AF65-F5344CB8AC3E}">
        <p14:creationId xmlns:p14="http://schemas.microsoft.com/office/powerpoint/2010/main" val="3019423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TotalTime>
  <Words>469</Words>
  <Application>Microsoft Macintosh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 Anil, Karthik</dc:creator>
  <cp:lastModifiedBy>Nama Anil, Karthik</cp:lastModifiedBy>
  <cp:revision>25</cp:revision>
  <dcterms:created xsi:type="dcterms:W3CDTF">2019-12-02T00:56:09Z</dcterms:created>
  <dcterms:modified xsi:type="dcterms:W3CDTF">2019-12-02T06:24:09Z</dcterms:modified>
</cp:coreProperties>
</file>